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</p:sldMasterIdLst>
  <p:notesMasterIdLst>
    <p:notesMasterId r:id="rId14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9" r:id="rId10"/>
    <p:sldId id="267" r:id="rId11"/>
    <p:sldId id="268" r:id="rId12"/>
    <p:sldId id="25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 snapToObjects="1"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6" d="100"/>
          <a:sy n="86" d="100"/>
        </p:scale>
        <p:origin x="3786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230F8-2015-46AC-9C15-B08EDE877F5D}" type="datetimeFigureOut">
              <a:rPr lang="hu-HU" smtClean="0"/>
              <a:t>2021.10.12.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5C11E-540C-488B-B718-84796C0B45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658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2021.10.12.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5236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2021.10.12.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9614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2021.10.12.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902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2021.10.12.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456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2021.10.12.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5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6175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2021.10.12.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8776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2021.10.12.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349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 smtClean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 smtClean="0"/>
              <a:t>Click to edit Alcím</a:t>
            </a:r>
          </a:p>
          <a:p>
            <a:pPr lvl="0"/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05FFA-4383-4574-9830-A5FF25BE8406}" type="datetimeFigureOut">
              <a:rPr lang="hu-HU" smtClean="0"/>
              <a:t>2021.10.12.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508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6" r:id="rId7"/>
    <p:sldLayoutId id="2147483667" r:id="rId8"/>
    <p:sldLayoutId id="2147483670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2400" b="1" kern="1200" cap="all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1268760"/>
            <a:ext cx="6696744" cy="1440160"/>
          </a:xfrm>
        </p:spPr>
        <p:txBody>
          <a:bodyPr/>
          <a:lstStyle/>
          <a:p>
            <a:r>
              <a:rPr lang="hu-HU" sz="2400" dirty="0" smtClean="0"/>
              <a:t>Az álláshelyek és munkakörök kockázatelemzése </a:t>
            </a:r>
            <a:br>
              <a:rPr lang="hu-HU" sz="2400" dirty="0" smtClean="0"/>
            </a:br>
            <a:r>
              <a:rPr lang="hu-HU" sz="2400" dirty="0" smtClean="0"/>
              <a:t>és az ehhez kapcsolódó projektfeladatok</a:t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1600" dirty="0" smtClean="0"/>
              <a:t>Budapest, 2021. október 13. </a:t>
            </a:r>
            <a:endParaRPr lang="hu-HU" sz="2800" dirty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5427" y="6381328"/>
            <a:ext cx="871804" cy="323116"/>
          </a:xfrm>
          <a:prstGeom prst="rect">
            <a:avLst/>
          </a:prstGeom>
        </p:spPr>
      </p:pic>
      <p:sp>
        <p:nvSpPr>
          <p:cNvPr id="4" name="Szövegdoboz 3"/>
          <p:cNvSpPr txBox="1"/>
          <p:nvPr/>
        </p:nvSpPr>
        <p:spPr>
          <a:xfrm>
            <a:off x="1141905" y="3959344"/>
            <a:ext cx="40061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chemeClr val="bg1"/>
                </a:solidFill>
              </a:rPr>
              <a:t>Dr. Klotz Péter </a:t>
            </a:r>
          </a:p>
          <a:p>
            <a:r>
              <a:rPr lang="hu-HU" dirty="0">
                <a:solidFill>
                  <a:schemeClr val="bg1"/>
                </a:solidFill>
              </a:rPr>
              <a:t>p</a:t>
            </a:r>
            <a:r>
              <a:rPr lang="hu-HU" dirty="0" smtClean="0">
                <a:solidFill>
                  <a:schemeClr val="bg1"/>
                </a:solidFill>
              </a:rPr>
              <a:t>rojekt szakmai vezető helyettes </a:t>
            </a:r>
            <a:endParaRPr lang="hu-H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770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7499176" cy="5018236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hu-HU" sz="1800" b="1" dirty="0" smtClean="0"/>
              <a:t>2020-2021. – informatikai rendszer beszerzése  </a:t>
            </a:r>
          </a:p>
          <a:p>
            <a:pPr marL="342900" indent="-342900">
              <a:buAutoNum type="arabicPeriod"/>
            </a:pPr>
            <a:endParaRPr lang="hu-HU" sz="1800" b="1" dirty="0"/>
          </a:p>
          <a:p>
            <a:pPr marL="342900" indent="-342900">
              <a:buAutoNum type="arabicPeriod"/>
            </a:pPr>
            <a:r>
              <a:rPr lang="hu-HU" sz="1800" b="1" dirty="0" smtClean="0"/>
              <a:t>2021. április – pályázati felhívás </a:t>
            </a:r>
          </a:p>
          <a:p>
            <a:pPr marL="342900" indent="-342900">
              <a:buAutoNum type="arabicPeriod"/>
            </a:pPr>
            <a:endParaRPr lang="hu-HU" sz="1800" b="1" dirty="0" smtClean="0"/>
          </a:p>
          <a:p>
            <a:pPr marL="342900" indent="-342900">
              <a:buAutoNum type="arabicPeriod"/>
            </a:pPr>
            <a:r>
              <a:rPr lang="hu-HU" sz="1800" b="1" dirty="0" smtClean="0"/>
              <a:t>2021. április 30. – </a:t>
            </a:r>
            <a:r>
              <a:rPr lang="hu-HU" sz="1800" b="1" dirty="0" smtClean="0">
                <a:solidFill>
                  <a:srgbClr val="FF0000"/>
                </a:solidFill>
              </a:rPr>
              <a:t>tervezett indulás </a:t>
            </a:r>
          </a:p>
          <a:p>
            <a:pPr marL="342900" indent="-342900">
              <a:buAutoNum type="arabicPeriod"/>
            </a:pPr>
            <a:endParaRPr lang="hu-HU" sz="1800" b="1" dirty="0" smtClean="0"/>
          </a:p>
          <a:p>
            <a:pPr marL="342900" indent="-342900">
              <a:buAutoNum type="arabicPeriod"/>
            </a:pPr>
            <a:r>
              <a:rPr lang="hu-HU" sz="1800" b="1" dirty="0" smtClean="0"/>
              <a:t>2021. május – szerződések előkészítése </a:t>
            </a:r>
          </a:p>
          <a:p>
            <a:pPr marL="342900" indent="-342900">
              <a:buAutoNum type="arabicPeriod"/>
            </a:pPr>
            <a:endParaRPr lang="hu-HU" sz="1800" b="1" dirty="0" smtClean="0"/>
          </a:p>
          <a:p>
            <a:pPr marL="342900" indent="-342900">
              <a:buAutoNum type="arabicPeriod"/>
            </a:pPr>
            <a:r>
              <a:rPr lang="hu-HU" sz="1800" b="1" dirty="0" smtClean="0"/>
              <a:t>2021. június – </a:t>
            </a:r>
            <a:r>
              <a:rPr lang="hu-HU" sz="1800" b="1" dirty="0" smtClean="0">
                <a:solidFill>
                  <a:srgbClr val="FF0000"/>
                </a:solidFill>
              </a:rPr>
              <a:t>érintett szervezeti kör szűkítése (BM szervek + SZSZBM KH), szerződések felülvizsgálata</a:t>
            </a:r>
          </a:p>
          <a:p>
            <a:pPr marL="342900" indent="-342900">
              <a:buAutoNum type="arabicPeriod"/>
            </a:pPr>
            <a:endParaRPr lang="hu-HU" sz="1800" b="1" dirty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r>
              <a:rPr lang="hu-HU" sz="1800" b="1" dirty="0" smtClean="0">
                <a:solidFill>
                  <a:srgbClr val="FF0000"/>
                </a:solidFill>
              </a:rPr>
              <a:t>2021. július – kitöltési határidő 1. módosítása (szeptember 30.) </a:t>
            </a:r>
          </a:p>
          <a:p>
            <a:pPr marL="342900" indent="-342900">
              <a:buAutoNum type="arabicPeriod"/>
            </a:pPr>
            <a:endParaRPr lang="hu-HU" sz="1800" b="1" dirty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r>
              <a:rPr lang="hu-HU" sz="1800" b="1" dirty="0" smtClean="0">
                <a:solidFill>
                  <a:srgbClr val="FF0000"/>
                </a:solidFill>
              </a:rPr>
              <a:t>2021. szeptember – kitöltési határidő 2. módosítása (október 31.)  </a:t>
            </a:r>
          </a:p>
          <a:p>
            <a:endParaRPr lang="hu-HU" sz="1800" b="1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6140235" cy="864096"/>
          </a:xfrm>
        </p:spPr>
        <p:txBody>
          <a:bodyPr/>
          <a:lstStyle/>
          <a:p>
            <a:r>
              <a:rPr lang="hu-HU" dirty="0" smtClean="0"/>
              <a:t>A Megvalósítás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956407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7499176" cy="5018236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hu-HU" sz="1800" b="1" dirty="0" smtClean="0"/>
              <a:t>Adatfelvétel lezárása, adatok tisztítása </a:t>
            </a:r>
          </a:p>
          <a:p>
            <a:pPr marL="342900" indent="-342900">
              <a:buAutoNum type="arabicPeriod"/>
            </a:pPr>
            <a:endParaRPr lang="hu-HU" sz="1800" b="1" dirty="0"/>
          </a:p>
          <a:p>
            <a:pPr marL="342900" indent="-342900">
              <a:buAutoNum type="arabicPeriod"/>
            </a:pPr>
            <a:r>
              <a:rPr lang="hu-HU" sz="1800" b="1" dirty="0" smtClean="0"/>
              <a:t>Adatok feldolgozása (KSH) </a:t>
            </a:r>
          </a:p>
          <a:p>
            <a:pPr marL="342900" indent="-342900">
              <a:buAutoNum type="arabicPeriod"/>
            </a:pPr>
            <a:endParaRPr lang="hu-HU" sz="1800" b="1" dirty="0" smtClean="0"/>
          </a:p>
          <a:p>
            <a:pPr marL="342900" indent="-342900">
              <a:buAutoNum type="arabicPeriod"/>
            </a:pPr>
            <a:r>
              <a:rPr lang="hu-HU" sz="1800" b="1" dirty="0" smtClean="0"/>
              <a:t>Adatelemzés </a:t>
            </a:r>
            <a:endParaRPr lang="hu-HU" sz="1800" b="1" dirty="0" smtClean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endParaRPr lang="hu-HU" sz="1800" b="1" dirty="0" smtClean="0"/>
          </a:p>
          <a:p>
            <a:pPr marL="342900" indent="-342900">
              <a:buAutoNum type="arabicPeriod"/>
            </a:pPr>
            <a:r>
              <a:rPr lang="hu-HU" sz="1800" b="1" dirty="0" smtClean="0"/>
              <a:t>Adatok, kockázatok beépítése az NVSZ szakrendszerébe </a:t>
            </a:r>
          </a:p>
          <a:p>
            <a:pPr marL="342900" indent="-342900">
              <a:buAutoNum type="arabicPeriod"/>
            </a:pPr>
            <a:endParaRPr lang="hu-HU" sz="1800" b="1" dirty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r>
              <a:rPr lang="hu-HU" sz="1800" b="1" dirty="0" smtClean="0">
                <a:solidFill>
                  <a:srgbClr val="FF0000"/>
                </a:solidFill>
              </a:rPr>
              <a:t>2022 … </a:t>
            </a:r>
          </a:p>
          <a:p>
            <a:endParaRPr lang="hu-HU" sz="1800" b="1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6140235" cy="864096"/>
          </a:xfrm>
        </p:spPr>
        <p:txBody>
          <a:bodyPr/>
          <a:lstStyle/>
          <a:p>
            <a:r>
              <a:rPr lang="hu-HU" dirty="0" smtClean="0"/>
              <a:t>További feladatok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692585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4419600" cy="1440160"/>
          </a:xfrm>
        </p:spPr>
        <p:txBody>
          <a:bodyPr/>
          <a:lstStyle/>
          <a:p>
            <a:r>
              <a:rPr lang="hu-HU" dirty="0" smtClean="0"/>
              <a:t>KÖSZÖNÖM </a:t>
            </a:r>
            <a:br>
              <a:rPr lang="hu-HU" dirty="0" smtClean="0"/>
            </a:br>
            <a:r>
              <a:rPr lang="hu-HU" dirty="0" smtClean="0"/>
              <a:t>A FIGYELMET!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65528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7355160" cy="4691063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Belső kontrollrendszer része </a:t>
            </a:r>
            <a:endParaRPr lang="hu-HU" sz="1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endParaRPr lang="hu-HU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Integrált kockázatkezelés </a:t>
            </a:r>
          </a:p>
          <a:p>
            <a:r>
              <a:rPr lang="hu-H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u-H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</a:t>
            </a:r>
            <a:r>
              <a:rPr lang="hu-H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(folyamatalapú, a szervezet valamennyi folyamatára kiterjed)</a:t>
            </a:r>
          </a:p>
          <a:p>
            <a:endParaRPr lang="hu-HU" sz="18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Kockázatelemzés lépései </a:t>
            </a:r>
          </a:p>
          <a:p>
            <a:endParaRPr lang="hu-HU" sz="1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hu-HU" sz="1800" dirty="0" smtClean="0"/>
              <a:t>Azonosítás </a:t>
            </a:r>
          </a:p>
          <a:p>
            <a:pPr marL="742950" lvl="1" indent="-285750">
              <a:buFontTx/>
              <a:buChar char="-"/>
            </a:pPr>
            <a:r>
              <a:rPr lang="hu-HU" sz="1800" dirty="0" smtClean="0"/>
              <a:t>Csoportosítás </a:t>
            </a:r>
          </a:p>
          <a:p>
            <a:pPr marL="742950" lvl="1" indent="-285750">
              <a:buFontTx/>
              <a:buChar char="-"/>
            </a:pPr>
            <a:r>
              <a:rPr lang="hu-HU" sz="1800" dirty="0" smtClean="0"/>
              <a:t>Értékelés </a:t>
            </a:r>
          </a:p>
          <a:p>
            <a:pPr marL="742950" lvl="1" indent="-285750">
              <a:buFontTx/>
              <a:buChar char="-"/>
            </a:pPr>
            <a:r>
              <a:rPr lang="hu-HU" sz="1800" dirty="0" smtClean="0"/>
              <a:t>Kezelés </a:t>
            </a:r>
          </a:p>
          <a:p>
            <a:pPr marL="742950" lvl="1" indent="-285750">
              <a:buFontTx/>
              <a:buChar char="-"/>
            </a:pPr>
            <a:r>
              <a:rPr lang="hu-HU" sz="1800" dirty="0" smtClean="0"/>
              <a:t>(Felülvizsgálat) </a:t>
            </a:r>
          </a:p>
          <a:p>
            <a:pPr lvl="1"/>
            <a:endParaRPr lang="hu-HU" sz="1800" dirty="0"/>
          </a:p>
          <a:p>
            <a:endParaRPr lang="hu-HU" sz="1800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kockázatelemzésről</a:t>
            </a:r>
            <a:endParaRPr lang="hu-HU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6680" y="3212976"/>
            <a:ext cx="5411773" cy="3030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392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7355160" cy="4691063"/>
          </a:xfrm>
        </p:spPr>
        <p:txBody>
          <a:bodyPr>
            <a:normAutofit/>
          </a:bodyPr>
          <a:lstStyle/>
          <a:p>
            <a:r>
              <a:rPr lang="hu-HU" sz="1800" b="1" dirty="0"/>
              <a:t>1328/2020. (VI. 19.) Korm. határozat a 2020-2022 közötti időszakra szóló középtávú Nemzeti Korrupcióellenes Stratégia, valamint az ahhoz kapcsolódó intézkedési terv </a:t>
            </a:r>
            <a:r>
              <a:rPr lang="hu-HU" sz="1800" b="1" dirty="0" smtClean="0"/>
              <a:t>elfogadásáról</a:t>
            </a:r>
          </a:p>
          <a:p>
            <a:endParaRPr lang="hu-HU" sz="1800" dirty="0" smtClean="0"/>
          </a:p>
          <a:p>
            <a:r>
              <a:rPr lang="hu-HU" sz="1800" dirty="0"/>
              <a:t>7. A belügyminiszter - a feladat- és hatáskörrel rendelkező miniszterek bevonásával - a Nemzeti Közszolgálati Egyetem közreműködésével a korrupciós és integritási kockázatokkal fokozottan érintett álláshelyek és munkakörök feltérképezése érdekében </a:t>
            </a:r>
            <a:endParaRPr lang="hu-HU" sz="1800" dirty="0" smtClean="0"/>
          </a:p>
          <a:p>
            <a:pPr marL="342900" indent="-342900">
              <a:buAutoNum type="alphaLcParenR"/>
            </a:pPr>
            <a:r>
              <a:rPr lang="hu-HU" sz="1800" b="1" dirty="0" smtClean="0"/>
              <a:t>hozzon </a:t>
            </a:r>
            <a:r>
              <a:rPr lang="hu-HU" sz="1800" b="1" dirty="0"/>
              <a:t>létre online adatgyűjtési felületet, és végezzen adatfelmérést az államigazgatási szervek körében, </a:t>
            </a:r>
            <a:endParaRPr lang="hu-HU" sz="1800" b="1" dirty="0" smtClean="0"/>
          </a:p>
          <a:p>
            <a:r>
              <a:rPr lang="hu-HU" sz="1800" dirty="0" smtClean="0"/>
              <a:t>Felelős</a:t>
            </a:r>
            <a:r>
              <a:rPr lang="hu-HU" sz="1800" dirty="0"/>
              <a:t>: belügyminiszter a feladat- és hatáskörrel rendelkező miniszterek </a:t>
            </a:r>
            <a:endParaRPr lang="hu-HU" sz="1800" dirty="0" smtClean="0"/>
          </a:p>
          <a:p>
            <a:r>
              <a:rPr lang="hu-HU" sz="1800" dirty="0" smtClean="0"/>
              <a:t>Határidő</a:t>
            </a:r>
            <a:r>
              <a:rPr lang="hu-HU" sz="1800" dirty="0"/>
              <a:t>: 2021. június 30. </a:t>
            </a:r>
            <a:endParaRPr lang="hu-HU" sz="1800" dirty="0" smtClean="0"/>
          </a:p>
          <a:p>
            <a:r>
              <a:rPr lang="hu-HU" sz="1800" dirty="0" smtClean="0"/>
              <a:t>Forrás</a:t>
            </a:r>
            <a:r>
              <a:rPr lang="hu-HU" sz="1800" dirty="0"/>
              <a:t>: felszabaduló forrás függvényében Közigazgatás- és Közszolgáltatás-fejlesztés Operatív </a:t>
            </a:r>
            <a:r>
              <a:rPr lang="hu-HU" sz="1800" dirty="0" smtClean="0"/>
              <a:t>Program</a:t>
            </a:r>
            <a:endParaRPr lang="hu-HU" sz="1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feladat I. 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10667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7355160" cy="4691063"/>
          </a:xfrm>
        </p:spPr>
        <p:txBody>
          <a:bodyPr>
            <a:normAutofit/>
          </a:bodyPr>
          <a:lstStyle/>
          <a:p>
            <a:r>
              <a:rPr lang="hu-HU" sz="1800" b="1" dirty="0"/>
              <a:t>1328/2020. (VI. 19.) Korm. határozat a 2020-2022 közötti időszakra szóló középtávú Nemzeti Korrupcióellenes Stratégia, valamint az ahhoz kapcsolódó intézkedési terv </a:t>
            </a:r>
            <a:r>
              <a:rPr lang="hu-HU" sz="1800" b="1" dirty="0" smtClean="0"/>
              <a:t>elfogadásáról</a:t>
            </a:r>
          </a:p>
          <a:p>
            <a:endParaRPr lang="hu-HU" sz="1800" b="1" dirty="0" smtClean="0"/>
          </a:p>
          <a:p>
            <a:r>
              <a:rPr lang="hu-HU" sz="1800" dirty="0"/>
              <a:t>7. A belügyminiszter - a feladat- és hatáskörrel rendelkező miniszterek bevonásával - a Nemzeti Közszolgálati Egyetem közreműködésével a korrupciós és integritási kockázatokkal fokozottan érintett álláshelyek és munkakörök feltérképezése érdekében </a:t>
            </a:r>
            <a:endParaRPr lang="hu-HU" sz="1800" dirty="0" smtClean="0"/>
          </a:p>
          <a:p>
            <a:r>
              <a:rPr lang="hu-HU" sz="1800" dirty="0" smtClean="0"/>
              <a:t>b</a:t>
            </a:r>
            <a:r>
              <a:rPr lang="hu-HU" sz="1800" dirty="0"/>
              <a:t>) </a:t>
            </a:r>
            <a:r>
              <a:rPr lang="hu-HU" sz="1800" b="1" dirty="0"/>
              <a:t>gondoskodjon az a) alpont szerinti adatfelmérés eredményének elemzéséről, </a:t>
            </a:r>
            <a:endParaRPr lang="hu-HU" sz="1800" b="1" dirty="0" smtClean="0"/>
          </a:p>
          <a:p>
            <a:r>
              <a:rPr lang="hu-HU" sz="1800" dirty="0" smtClean="0"/>
              <a:t>Felelős</a:t>
            </a:r>
            <a:r>
              <a:rPr lang="hu-HU" sz="1800" dirty="0"/>
              <a:t>: belügyminiszter a feladat- és hatáskörrel rendelkező miniszterek </a:t>
            </a:r>
            <a:endParaRPr lang="hu-HU" sz="1800" dirty="0" smtClean="0"/>
          </a:p>
          <a:p>
            <a:r>
              <a:rPr lang="hu-HU" sz="1800" dirty="0" smtClean="0"/>
              <a:t>Határidő</a:t>
            </a:r>
            <a:r>
              <a:rPr lang="hu-HU" sz="1800" dirty="0"/>
              <a:t>: kétévente, első alkalommal 2021. december 31. </a:t>
            </a:r>
            <a:endParaRPr lang="hu-HU" sz="1800" dirty="0" smtClean="0"/>
          </a:p>
          <a:p>
            <a:r>
              <a:rPr lang="hu-HU" sz="1800" dirty="0" smtClean="0"/>
              <a:t>Forrás</a:t>
            </a:r>
            <a:r>
              <a:rPr lang="hu-HU" sz="1800" dirty="0"/>
              <a:t>: felszabaduló forrás függvényében Közigazgatás- és Közszolgáltatás-fejlesztés Operatív </a:t>
            </a:r>
            <a:r>
              <a:rPr lang="hu-HU" sz="1800" dirty="0" smtClean="0"/>
              <a:t>Program</a:t>
            </a:r>
            <a:endParaRPr lang="hu-HU" sz="1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feladat II. 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76522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7355160" cy="4691063"/>
          </a:xfrm>
        </p:spPr>
        <p:txBody>
          <a:bodyPr>
            <a:normAutofit fontScale="92500" lnSpcReduction="10000"/>
          </a:bodyPr>
          <a:lstStyle/>
          <a:p>
            <a:r>
              <a:rPr lang="hu-HU" sz="1800" b="1" dirty="0"/>
              <a:t>1328/2020. (VI. 19.) Korm. határozat a 2020-2022 közötti időszakra szóló középtávú Nemzeti Korrupcióellenes Stratégia, valamint az ahhoz kapcsolódó intézkedési terv </a:t>
            </a:r>
            <a:r>
              <a:rPr lang="hu-HU" sz="1800" b="1" dirty="0" smtClean="0"/>
              <a:t>elfogadásáról</a:t>
            </a:r>
          </a:p>
          <a:p>
            <a:endParaRPr lang="hu-HU" sz="1800" dirty="0" smtClean="0"/>
          </a:p>
          <a:p>
            <a:r>
              <a:rPr lang="hu-HU" sz="1800" dirty="0" smtClean="0"/>
              <a:t>7</a:t>
            </a:r>
            <a:r>
              <a:rPr lang="hu-HU" sz="1800" dirty="0"/>
              <a:t>. A belügyminiszter - a feladat- és hatáskörrel rendelkező miniszterek bevonásával - a Nemzeti Közszolgálati Egyetem közreműködésével a korrupciós és integritási kockázatokkal fokozottan érintett álláshelyek és munkakörök feltérképezése érdekében </a:t>
            </a:r>
            <a:endParaRPr lang="hu-HU" sz="1800" dirty="0" smtClean="0"/>
          </a:p>
          <a:p>
            <a:r>
              <a:rPr lang="hu-HU" sz="1800" dirty="0" smtClean="0"/>
              <a:t>c</a:t>
            </a:r>
            <a:r>
              <a:rPr lang="hu-HU" sz="1800" dirty="0"/>
              <a:t>) </a:t>
            </a:r>
            <a:r>
              <a:rPr lang="hu-HU" sz="1800" b="1" dirty="0"/>
              <a:t>tegye alkalmassá a Nemzeti Védelmi Szolgálat központi kockázatelemzési szakrendszerét az a) alpont alapján gyűjtött adatok kezelésére, majd a Nemzeti Védelmi Szolgálat építse be a szakrendszerébe az a) alpont alapján gyűjtött adatokat. </a:t>
            </a:r>
            <a:endParaRPr lang="hu-HU" sz="1800" b="1" dirty="0" smtClean="0"/>
          </a:p>
          <a:p>
            <a:r>
              <a:rPr lang="hu-HU" sz="1800" dirty="0" smtClean="0"/>
              <a:t>Felelős</a:t>
            </a:r>
            <a:r>
              <a:rPr lang="hu-HU" sz="1800" dirty="0"/>
              <a:t>: belügyminiszter a feladat- és hatáskörrel rendelkező miniszterek Határidő: szakrendszer alkalmassá tétele 2020. december 31. adatok beépítése 2022. június 30. </a:t>
            </a:r>
            <a:endParaRPr lang="hu-HU" sz="1800" dirty="0" smtClean="0"/>
          </a:p>
          <a:p>
            <a:r>
              <a:rPr lang="hu-HU" sz="1800" dirty="0" smtClean="0"/>
              <a:t>Forrás</a:t>
            </a:r>
            <a:r>
              <a:rPr lang="hu-HU" sz="1800" dirty="0"/>
              <a:t>: felszabaduló forrás függvényében Közigazgatás- és Közszolgáltatás-fejlesztés Operatív </a:t>
            </a:r>
            <a:r>
              <a:rPr lang="hu-HU" sz="1800" dirty="0" smtClean="0"/>
              <a:t>Program</a:t>
            </a:r>
            <a:endParaRPr lang="hu-HU" sz="1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feladat III. 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44467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7355160" cy="4691063"/>
          </a:xfrm>
        </p:spPr>
        <p:txBody>
          <a:bodyPr>
            <a:normAutofit/>
          </a:bodyPr>
          <a:lstStyle/>
          <a:p>
            <a:r>
              <a:rPr lang="hu-HU" sz="1800" b="1" dirty="0"/>
              <a:t>1328/2020. (VI. 19.) Korm. határozat a 2020-2022 közötti időszakra szóló középtávú Nemzeti Korrupcióellenes Stratégia, valamint az ahhoz kapcsolódó intézkedési terv </a:t>
            </a:r>
            <a:r>
              <a:rPr lang="hu-HU" sz="1800" b="1" dirty="0" smtClean="0"/>
              <a:t>elfogadásáról</a:t>
            </a:r>
          </a:p>
          <a:p>
            <a:endParaRPr lang="hu-HU" sz="1800" dirty="0" smtClean="0"/>
          </a:p>
          <a:p>
            <a:r>
              <a:rPr lang="hu-HU" sz="1800" b="1" dirty="0" smtClean="0"/>
              <a:t>8</a:t>
            </a:r>
            <a:r>
              <a:rPr lang="hu-HU" sz="1800" b="1" dirty="0"/>
              <a:t>. A Kormány felkéri a Nemzeti Közszolgálati Egyetem rektorát a 7. pontban meghatározott feladatban való közreműködésre és elemzések elvégzésére.</a:t>
            </a:r>
            <a:endParaRPr lang="hu-HU" sz="1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feladat IV. 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92098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7499176" cy="5018236"/>
          </a:xfrm>
        </p:spPr>
        <p:txBody>
          <a:bodyPr>
            <a:normAutofit/>
          </a:bodyPr>
          <a:lstStyle/>
          <a:p>
            <a:r>
              <a:rPr lang="hu-HU" sz="1800" b="1" dirty="0" smtClean="0"/>
              <a:t>1. Az NVSZ által végzett megbízhatósági vizsgálatok objektivitásának fokozása </a:t>
            </a:r>
          </a:p>
          <a:p>
            <a:r>
              <a:rPr lang="hu-HU" sz="1800" dirty="0" smtClean="0"/>
              <a:t> Jelenleg:</a:t>
            </a:r>
          </a:p>
          <a:p>
            <a:r>
              <a:rPr lang="hu-HU" sz="1800" dirty="0"/>
              <a:t> </a:t>
            </a:r>
            <a:r>
              <a:rPr lang="hu-HU" sz="1800" dirty="0" smtClean="0"/>
              <a:t>- információgyűjtés adatai alapján </a:t>
            </a:r>
          </a:p>
          <a:p>
            <a:r>
              <a:rPr lang="hu-HU" sz="1800" dirty="0"/>
              <a:t> </a:t>
            </a:r>
            <a:r>
              <a:rPr lang="hu-HU" sz="1800" dirty="0" smtClean="0"/>
              <a:t>- leginkább szubjektív szempontok szerint zajlik </a:t>
            </a:r>
          </a:p>
          <a:p>
            <a:r>
              <a:rPr lang="hu-HU" sz="1800" dirty="0"/>
              <a:t> </a:t>
            </a:r>
            <a:r>
              <a:rPr lang="hu-HU" sz="1800" dirty="0" smtClean="0"/>
              <a:t>- bírósági kritika: tkp. az NVSZ dönti el, ki ellen indít és ki ellen nem  </a:t>
            </a:r>
            <a:endParaRPr lang="hu-HU" sz="1800" dirty="0"/>
          </a:p>
          <a:p>
            <a:endParaRPr lang="hu-HU" sz="1800" b="1" dirty="0" smtClean="0"/>
          </a:p>
          <a:p>
            <a:r>
              <a:rPr lang="hu-HU" sz="1800" b="1" dirty="0" smtClean="0"/>
              <a:t>2. Átfogó képet kapni a védett szervek állományáról</a:t>
            </a:r>
          </a:p>
          <a:p>
            <a:r>
              <a:rPr lang="hu-HU" sz="1800" dirty="0" smtClean="0"/>
              <a:t>Jelenleg: </a:t>
            </a:r>
          </a:p>
          <a:p>
            <a:r>
              <a:rPr lang="hu-HU" sz="1800" dirty="0"/>
              <a:t> </a:t>
            </a:r>
            <a:r>
              <a:rPr lang="hu-HU" sz="1800" dirty="0" smtClean="0"/>
              <a:t>- kevés a közigazgatás-szakmai ismeret </a:t>
            </a:r>
          </a:p>
          <a:p>
            <a:r>
              <a:rPr lang="hu-HU" sz="1800" dirty="0"/>
              <a:t> </a:t>
            </a:r>
            <a:r>
              <a:rPr lang="hu-HU" sz="1800" dirty="0" smtClean="0"/>
              <a:t>- folyamatosan bővülő védett szervi állomány </a:t>
            </a:r>
          </a:p>
          <a:p>
            <a:r>
              <a:rPr lang="hu-HU" sz="1800" dirty="0"/>
              <a:t> </a:t>
            </a:r>
          </a:p>
          <a:p>
            <a:r>
              <a:rPr lang="hu-HU" sz="1800" b="1" dirty="0" smtClean="0"/>
              <a:t>3. Kockázatok komplex kezelésének igénye </a:t>
            </a:r>
          </a:p>
          <a:p>
            <a:endParaRPr lang="hu-HU" sz="1800" b="1" dirty="0"/>
          </a:p>
          <a:p>
            <a:r>
              <a:rPr lang="hu-HU" sz="1800" b="1" dirty="0" smtClean="0"/>
              <a:t>4. Erőforrások hatékony felhasználásának szükségessége </a:t>
            </a:r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feladat célja 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48737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7499176" cy="5018236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hu-HU" sz="1800" b="1" dirty="0" smtClean="0"/>
              <a:t>A </a:t>
            </a:r>
            <a:r>
              <a:rPr lang="hu-HU" sz="1800" b="1" dirty="0" err="1" smtClean="0"/>
              <a:t>korm.</a:t>
            </a:r>
            <a:r>
              <a:rPr lang="hu-HU" sz="1800" b="1" dirty="0" smtClean="0"/>
              <a:t> határozat megjelenését követően a KÖFOP-2.2.3 projekt „</a:t>
            </a:r>
            <a:r>
              <a:rPr lang="hu-HU" sz="1800" b="1" dirty="0" err="1" smtClean="0"/>
              <a:t>újraélesztése</a:t>
            </a:r>
            <a:r>
              <a:rPr lang="hu-HU" sz="1800" b="1" dirty="0" smtClean="0"/>
              <a:t>” és intenzív tervezés</a:t>
            </a:r>
          </a:p>
          <a:p>
            <a:pPr marL="342900" indent="-342900">
              <a:buAutoNum type="arabicPeriod"/>
            </a:pPr>
            <a:endParaRPr lang="hu-HU" sz="1800" b="1" dirty="0"/>
          </a:p>
          <a:p>
            <a:pPr marL="342900" indent="-342900">
              <a:buAutoNum type="arabicPeriod"/>
            </a:pPr>
            <a:r>
              <a:rPr lang="hu-HU" sz="1800" b="1" dirty="0" smtClean="0"/>
              <a:t>Tervezési feladatok és eldöntendő kérdések </a:t>
            </a:r>
          </a:p>
          <a:p>
            <a:endParaRPr lang="hu-HU" sz="1800" b="1" dirty="0"/>
          </a:p>
          <a:p>
            <a:pPr marL="285750" indent="-285750">
              <a:buFontTx/>
              <a:buChar char="-"/>
            </a:pPr>
            <a:r>
              <a:rPr lang="hu-HU" sz="1800" dirty="0"/>
              <a:t>f</a:t>
            </a:r>
            <a:r>
              <a:rPr lang="hu-HU" sz="1800" dirty="0" smtClean="0"/>
              <a:t>elmérés módja (egyszeri vs. rendszeres) </a:t>
            </a:r>
          </a:p>
          <a:p>
            <a:pPr marL="285750" indent="-285750">
              <a:buFontTx/>
              <a:buChar char="-"/>
            </a:pPr>
            <a:r>
              <a:rPr lang="hu-HU" sz="1800" dirty="0" smtClean="0"/>
              <a:t>informatikai támogatás módja (KSZSZR vs. egyedi fejlesztés vs. dobozos termék)</a:t>
            </a:r>
          </a:p>
          <a:p>
            <a:pPr marL="285750" indent="-285750">
              <a:buFontTx/>
              <a:buChar char="-"/>
            </a:pPr>
            <a:r>
              <a:rPr lang="hu-HU" sz="1800" dirty="0" smtClean="0"/>
              <a:t>közreműködők </a:t>
            </a:r>
            <a:r>
              <a:rPr lang="hu-HU" sz="1800" dirty="0"/>
              <a:t>kiválasztása (kijelölés vs. pályázat)</a:t>
            </a:r>
          </a:p>
          <a:p>
            <a:pPr marL="285750" indent="-285750">
              <a:buFontTx/>
              <a:buChar char="-"/>
            </a:pPr>
            <a:r>
              <a:rPr lang="hu-HU" sz="1800" dirty="0" smtClean="0"/>
              <a:t>közreműködők motiválása (munkaköri feladat vs. </a:t>
            </a:r>
            <a:r>
              <a:rPr lang="hu-HU" sz="1800" dirty="0"/>
              <a:t>p</a:t>
            </a:r>
            <a:r>
              <a:rPr lang="hu-HU" sz="1800" dirty="0" smtClean="0"/>
              <a:t>lusz díjazás)</a:t>
            </a:r>
          </a:p>
          <a:p>
            <a:pPr marL="285750" indent="-285750">
              <a:buFontTx/>
              <a:buChar char="-"/>
            </a:pPr>
            <a:r>
              <a:rPr lang="hu-HU" sz="1800" dirty="0"/>
              <a:t>é</a:t>
            </a:r>
            <a:r>
              <a:rPr lang="hu-HU" sz="1800" dirty="0" smtClean="0"/>
              <a:t>rintett szervezeti kör meghatározása (állig. szervek vs. bővebb kör) </a:t>
            </a:r>
          </a:p>
          <a:p>
            <a:pPr marL="285750" indent="-285750">
              <a:buFontTx/>
              <a:buChar char="-"/>
            </a:pPr>
            <a:endParaRPr lang="hu-HU" sz="1800" b="1" dirty="0"/>
          </a:p>
          <a:p>
            <a:r>
              <a:rPr lang="hu-HU" sz="1800" b="1" dirty="0" smtClean="0"/>
              <a:t>3. Szakértői előkészítés és módszertani útmutató elkészítése </a:t>
            </a:r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6140235" cy="864096"/>
          </a:xfrm>
        </p:spPr>
        <p:txBody>
          <a:bodyPr/>
          <a:lstStyle/>
          <a:p>
            <a:r>
              <a:rPr lang="hu-HU" dirty="0" smtClean="0"/>
              <a:t>A kapcsolódó projektfeladatok  </a:t>
            </a:r>
            <a:endParaRPr lang="hu-HU" dirty="0"/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1695450"/>
            <a:ext cx="2628900" cy="173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751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7499176" cy="5018236"/>
          </a:xfrm>
        </p:spPr>
        <p:txBody>
          <a:bodyPr>
            <a:normAutofit/>
          </a:bodyPr>
          <a:lstStyle/>
          <a:p>
            <a:r>
              <a:rPr lang="hu-HU" sz="1800" b="1" dirty="0" smtClean="0"/>
              <a:t>A feladat nagysága számokban</a:t>
            </a:r>
          </a:p>
          <a:p>
            <a:endParaRPr lang="hu-HU" sz="1800" b="1" dirty="0"/>
          </a:p>
          <a:p>
            <a:pPr marL="285750" indent="-285750">
              <a:buFontTx/>
              <a:buChar char="-"/>
            </a:pPr>
            <a:r>
              <a:rPr lang="hu-HU" sz="1800" dirty="0" smtClean="0"/>
              <a:t>Érintett államigazgatási szervek száma: 132 </a:t>
            </a:r>
          </a:p>
          <a:p>
            <a:endParaRPr lang="hu-HU" sz="1800" dirty="0" smtClean="0"/>
          </a:p>
          <a:p>
            <a:pPr marL="285750" indent="-285750">
              <a:buFontTx/>
              <a:buChar char="-"/>
            </a:pPr>
            <a:r>
              <a:rPr lang="hu-HU" sz="1800" dirty="0" smtClean="0"/>
              <a:t>Álláshelyek és munkakörök tervezett száma: 170 843 db</a:t>
            </a:r>
          </a:p>
          <a:p>
            <a:r>
              <a:rPr lang="hu-HU" sz="1800" dirty="0" smtClean="0"/>
              <a:t> </a:t>
            </a:r>
          </a:p>
          <a:p>
            <a:pPr marL="285750" indent="-285750">
              <a:buFontTx/>
              <a:buChar char="-"/>
            </a:pPr>
            <a:r>
              <a:rPr lang="hu-HU" sz="1800" dirty="0" smtClean="0"/>
              <a:t>Felmérésben közreműködők száma: kb. 400 fő</a:t>
            </a:r>
          </a:p>
          <a:p>
            <a:endParaRPr lang="hu-HU" sz="1800" dirty="0" smtClean="0"/>
          </a:p>
          <a:p>
            <a:pPr marL="285750" indent="-285750">
              <a:buFontTx/>
              <a:buChar char="-"/>
            </a:pPr>
            <a:r>
              <a:rPr lang="hu-HU" sz="1800" dirty="0" smtClean="0"/>
              <a:t>Megkötött szerződések száma: kb. 200 db </a:t>
            </a:r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6140235" cy="864096"/>
          </a:xfrm>
        </p:spPr>
        <p:txBody>
          <a:bodyPr/>
          <a:lstStyle/>
          <a:p>
            <a:r>
              <a:rPr lang="hu-HU" dirty="0" smtClean="0"/>
              <a:t>A kapcsolódó projektfeladatok 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48652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</TotalTime>
  <Words>752</Words>
  <Application>Microsoft Office PowerPoint</Application>
  <PresentationFormat>Diavetítés a képernyőre (4:3 oldalarány)</PresentationFormat>
  <Paragraphs>107</Paragraphs>
  <Slides>12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Office-téma</vt:lpstr>
      <vt:lpstr>Az álláshelyek és munkakörök kockázatelemzése  és az ehhez kapcsolódó projektfeladatok  Budapest, 2021. október 13. </vt:lpstr>
      <vt:lpstr>A kockázatelemzésről</vt:lpstr>
      <vt:lpstr>A feladat I.  </vt:lpstr>
      <vt:lpstr>A feladat II.  </vt:lpstr>
      <vt:lpstr>A feladat III.  </vt:lpstr>
      <vt:lpstr>A feladat IV.  </vt:lpstr>
      <vt:lpstr>A feladat célja  </vt:lpstr>
      <vt:lpstr>A kapcsolódó projektfeladatok  </vt:lpstr>
      <vt:lpstr>A kapcsolódó projektfeladatok  </vt:lpstr>
      <vt:lpstr>A Megvalósítás</vt:lpstr>
      <vt:lpstr>További feladatok</vt:lpstr>
      <vt:lpstr>KÖSZÖNÖM  A FIGYELMET!</vt:lpstr>
    </vt:vector>
  </TitlesOfParts>
  <Company>novak.adam@gmail.com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Ádám Novák</dc:creator>
  <cp:lastModifiedBy>Klotz Péter</cp:lastModifiedBy>
  <cp:revision>57</cp:revision>
  <dcterms:created xsi:type="dcterms:W3CDTF">2014-03-03T11:13:53Z</dcterms:created>
  <dcterms:modified xsi:type="dcterms:W3CDTF">2021-10-12T21:09:13Z</dcterms:modified>
</cp:coreProperties>
</file>